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96c70fe81c447b9" /><Relationship Type="http://schemas.openxmlformats.org/officeDocument/2006/relationships/extended-properties" Target="/docProps/app.xml" Id="Rdd10396be9644c42" /><Relationship Type="http://schemas.openxmlformats.org/officeDocument/2006/relationships/officeDocument" Target="/ppt/presentation.xml" Id="Rd3a1b03557f1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711e076f74bd7"/>
  </p:sldMasterIdLst>
  <p:notesMasterIdLst>
    <p:notesMasterId xmlns:r="http://schemas.openxmlformats.org/officeDocument/2006/relationships" r:id="R0007d4a12c5041c4"/>
  </p:notesMasterIdLst>
  <p:sldIdLst>
    <p:sldId xmlns:r="http://schemas.openxmlformats.org/officeDocument/2006/relationships" id="256" r:id="R8aa531e80c674ed1"/>
    <p:sldId xmlns:r="http://schemas.openxmlformats.org/officeDocument/2006/relationships" id="257" r:id="R4d6961c6e3c74182"/>
    <p:sldId xmlns:r="http://schemas.openxmlformats.org/officeDocument/2006/relationships" id="258" r:id="Rdb35b8f5257b45c7"/>
    <p:sldId xmlns:r="http://schemas.openxmlformats.org/officeDocument/2006/relationships" id="259" r:id="R32b548a435b5488c"/>
    <p:sldId xmlns:r="http://schemas.openxmlformats.org/officeDocument/2006/relationships" id="260" r:id="R61456272769349ec"/>
    <p:sldId xmlns:r="http://schemas.openxmlformats.org/officeDocument/2006/relationships" id="261" r:id="Rb2fb909b5e494372"/>
    <p:sldId xmlns:r="http://schemas.openxmlformats.org/officeDocument/2006/relationships" id="262" r:id="Reacc9b1133b24b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a9a418d74c046db" /><Relationship Type="http://schemas.openxmlformats.org/officeDocument/2006/relationships/slideMaster" Target="/ppt/slideMasters/slideMaster1.xml" Id="R769711e076f74bd7" /><Relationship Type="http://schemas.openxmlformats.org/officeDocument/2006/relationships/notesMaster" Target="/ppt/notesMasters/notesMaster1.xml" Id="R0007d4a12c5041c4" /><Relationship Type="http://schemas.openxmlformats.org/officeDocument/2006/relationships/presProps" Target="/ppt/presProps.xml" Id="Rf427f39085ea4a53" /><Relationship Type="http://schemas.openxmlformats.org/officeDocument/2006/relationships/tableStyles" Target="/ppt/tableStyles.xml" Id="R9026bc169e0c493f" /><Relationship Type="http://schemas.openxmlformats.org/officeDocument/2006/relationships/slide" Target="/ppt/slides/slide1.xml" Id="R8aa531e80c674ed1" /><Relationship Type="http://schemas.openxmlformats.org/officeDocument/2006/relationships/slide" Target="/ppt/slides/slide2.xml" Id="R4d6961c6e3c74182" /><Relationship Type="http://schemas.openxmlformats.org/officeDocument/2006/relationships/slide" Target="/ppt/slides/slide3.xml" Id="Rdb35b8f5257b45c7" /><Relationship Type="http://schemas.openxmlformats.org/officeDocument/2006/relationships/slide" Target="/ppt/slides/slide4.xml" Id="R32b548a435b5488c" /><Relationship Type="http://schemas.openxmlformats.org/officeDocument/2006/relationships/slide" Target="/ppt/slides/slide5.xml" Id="R61456272769349ec" /><Relationship Type="http://schemas.openxmlformats.org/officeDocument/2006/relationships/slide" Target="/ppt/slides/slide6.xml" Id="Rb2fb909b5e494372" /><Relationship Type="http://schemas.openxmlformats.org/officeDocument/2006/relationships/slide" Target="/ppt/slides/slide7.xml" Id="Reacc9b1133b24b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be3164028edf4bfd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7ebcc707862409b" /><Relationship Type="http://schemas.openxmlformats.org/officeDocument/2006/relationships/notesMaster" Target="/ppt/notesMasters/notesMaster1.xml" Id="R4f0662c56252450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1be538f498044f0" /><Relationship Type="http://schemas.openxmlformats.org/officeDocument/2006/relationships/notesMaster" Target="/ppt/notesMasters/notesMaster1.xml" Id="R3ff1c4fc233741f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ca7a780b73f4136" /><Relationship Type="http://schemas.openxmlformats.org/officeDocument/2006/relationships/notesMaster" Target="/ppt/notesMasters/notesMaster1.xml" Id="Rea70afdf37a04c0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3cc9d6bb6cb4e60" /><Relationship Type="http://schemas.openxmlformats.org/officeDocument/2006/relationships/notesMaster" Target="/ppt/notesMasters/notesMaster1.xml" Id="R81808557063141b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5ed2fb79ae849eb" /><Relationship Type="http://schemas.openxmlformats.org/officeDocument/2006/relationships/notesMaster" Target="/ppt/notesMasters/notesMaster1.xml" Id="R3e91e69efe004dde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a1413bad1cc455c" /><Relationship Type="http://schemas.openxmlformats.org/officeDocument/2006/relationships/notesMaster" Target="/ppt/notesMasters/notesMaster1.xml" Id="Rb95a6f4298b04bec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a5e502c6ffe4d87" /><Relationship Type="http://schemas.openxmlformats.org/officeDocument/2006/relationships/notesMaster" Target="/ppt/notesMasters/notesMaster1.xml" Id="Rc65cbe9189a54415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5961964c34e4f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e882fa0f3fd84830" /><Relationship Type="http://schemas.openxmlformats.org/officeDocument/2006/relationships/slideLayout" Target="/ppt/slideLayouts/slideLayout1.xml" Id="R31bb75aff279469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bb75aff279469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17562e8874dea" /><Relationship Type="http://schemas.openxmlformats.org/officeDocument/2006/relationships/notesSlide" Target="/ppt/notesSlides/notesSlide1.xml" Id="R8ea7c39f8c2b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51089416a4653" /><Relationship Type="http://schemas.openxmlformats.org/officeDocument/2006/relationships/notesSlide" Target="/ppt/notesSlides/notesSlide2.xml" Id="R0477a63971c3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9096dbc314d89" /><Relationship Type="http://schemas.openxmlformats.org/officeDocument/2006/relationships/notesSlide" Target="/ppt/notesSlides/notesSlide3.xml" Id="Rc72dc16aec1d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89f93cd0140eb" /><Relationship Type="http://schemas.openxmlformats.org/officeDocument/2006/relationships/notesSlide" Target="/ppt/notesSlides/notesSlide4.xml" Id="Ra8558a7658be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0353f5c1445f7" /><Relationship Type="http://schemas.openxmlformats.org/officeDocument/2006/relationships/notesSlide" Target="/ppt/notesSlides/notesSlide5.xml" Id="Rfd9b6a61578844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fd8c357c4b92" /><Relationship Type="http://schemas.openxmlformats.org/officeDocument/2006/relationships/notesSlide" Target="/ppt/notesSlides/notesSlide6.xml" Id="Rd6228d205413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1df3c28bf441a" /><Relationship Type="http://schemas.openxmlformats.org/officeDocument/2006/relationships/notesSlide" Target="/ppt/notesSlides/notesSlide7.xml" Id="Rbde684ead7864cff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6B6EDAD-D676-4880-B8D8-025E67B17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03DD21D-9FF7-46ED-B6D2-7D6B98364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266700"/>
            <a:ext cx="5524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155A2C9-82FA-4587-B85E-3795D03C9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485900"/>
            <a:ext cx="5334000" cy="742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650" b="1">
                <a:solidFill>
                  <a:srgbClr val="101820"/>
                </a:solidFill>
              </a:defRPr>
            </a:pPr>
            <a:r>
              <a:rPr sz="4650" b="1">
                <a:solidFill>
                  <a:srgbClr val="101820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2BEA8D-5E39-41ED-AF9B-2E07449A5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305050"/>
            <a:ext cx="65722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334150"/>
                </a:solidFill>
              </a:defRPr>
            </a:pPr>
            <a:r>
              <a:rPr sz="1800" b="0">
                <a:solidFill>
                  <a:srgbClr val="334150"/>
                </a:solidFill>
              </a:rPr>
              <a:t>Consent-aware multi-agent review for regulated customer escalations.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184F15-65FF-4899-A129-8424AA006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009900"/>
            <a:ext cx="5905500" cy="1123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20303D"/>
                </a:solidFill>
              </a:defRPr>
            </a:pPr>
            <a:r>
              <a:rPr sz="1725" b="0">
                <a:solidFill>
                  <a:srgbClr val="20303D"/>
                </a:solidFill>
              </a:rPr>
              <a:t>Four Band-connected agents convert customer requests, source documents, consent changes, and policy gates into audit-ready decision packets.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013A68-2A16-4778-9DB2-3303F52AC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048250"/>
            <a:ext cx="857250" cy="285750"/>
          </a:xfrm>
          <a:prstGeom xmlns:a="http://schemas.openxmlformats.org/drawingml/2006/main" prst="roundRect">
            <a:avLst>
              <a:gd name="adj" fmla="val 20000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82D833-4E0B-4356-A98A-695AAF513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105400"/>
            <a:ext cx="62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B536B"/>
                </a:solidFill>
              </a:defRPr>
            </a:pPr>
            <a:r>
              <a:rPr sz="900" b="1">
                <a:solidFill>
                  <a:srgbClr val="0B536B"/>
                </a:solidFill>
              </a:rPr>
              <a:t>Track 3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FDB0C4-E252-4DEE-8AA0-D2ED6008C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048250"/>
            <a:ext cx="952500" cy="285750"/>
          </a:xfrm>
          <a:prstGeom xmlns:a="http://schemas.openxmlformats.org/drawingml/2006/main" prst="roundRect">
            <a:avLst>
              <a:gd name="adj" fmla="val 20000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984F4A-7E8F-46F1-9C04-5C5E9B5E9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9750" y="5105400"/>
            <a:ext cx="723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B536B"/>
                </a:solidFill>
              </a:defRPr>
            </a:pPr>
            <a:r>
              <a:rPr sz="900" b="1">
                <a:solidFill>
                  <a:srgbClr val="0B536B"/>
                </a:solidFill>
              </a:rPr>
              <a:t>Band live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311E219-8C0B-42B9-A839-3FAAB3EFE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5048250"/>
            <a:ext cx="1257300" cy="285750"/>
          </a:xfrm>
          <a:prstGeom xmlns:a="http://schemas.openxmlformats.org/drawingml/2006/main" prst="roundRect">
            <a:avLst>
              <a:gd name="adj" fmla="val 20000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C8E1E65-FE39-4F28-8F68-35D6B9919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6550" y="5105400"/>
            <a:ext cx="1028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B536B"/>
                </a:solidFill>
              </a:defRPr>
            </a:pPr>
            <a:r>
              <a:rPr sz="900" b="1">
                <a:solidFill>
                  <a:srgbClr val="0B536B"/>
                </a:solidFill>
              </a:rPr>
              <a:t>Source-backed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9E937A-89A8-400C-A27F-09F44F36D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33850" y="5048250"/>
            <a:ext cx="2705100" cy="285750"/>
          </a:xfrm>
          <a:prstGeom xmlns:a="http://schemas.openxmlformats.org/drawingml/2006/main" prst="roundRect">
            <a:avLst>
              <a:gd name="adj" fmla="val 20000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26E87BA-BEA7-4D12-8BA8-3D45BA32F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510540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B536B"/>
                </a:solidFill>
              </a:defRPr>
            </a:pPr>
            <a:r>
              <a:rPr sz="900" b="1">
                <a:solidFill>
                  <a:srgbClr val="0B536B"/>
                </a:solidFill>
              </a:rPr>
              <a:t>AI/ML API + Featherless verifier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D6F3B93-7C7B-4310-9195-09AAE4415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Submission deck / Band of Agents Hackathon</a:t>
            </a:r>
          </a:p>
        </p:txBody>
      </p:sp>
    </p:spTree>
    <p:extLst>
      <p:ext uri="{BB962C8B-B14F-4D97-AF65-F5344CB8AC3E}">
        <p14:creationId xmlns:p14="http://schemas.microsoft.com/office/powerpoint/2010/main" val="1101217488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E020B5-F29C-4C98-BE8F-D03019265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D6BE2E-E95C-497B-8BD5-DC0E6B34A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F31ADE8-ABE7-44DC-B026-CA2CCAD79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FAD80C-5480-47D9-A45E-6252DE2E3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The Enterprise Handoff Problem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768E13F-8839-49DD-B06D-35463AB1F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53DEE0-B6A4-4E68-AB6F-D286341EA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3238500" cy="1619250"/>
          </a:xfrm>
          <a:prstGeom xmlns:a="http://schemas.openxmlformats.org/drawingml/2006/main" prst="roundRect">
            <a:avLst>
              <a:gd name="adj" fmla="val 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B3E3D23-29FA-4ECD-8CFC-078ABADFB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66950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Risk appears between teams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10BE255-CB71-43F3-BA79-D090B38D2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09850"/>
            <a:ext cx="285750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Support, compliance, policy, and operations often see different pieces of the same customer escalation.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7E7535B-480A-46AD-9C4C-2EE06187F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095500"/>
            <a:ext cx="3238500" cy="1619250"/>
          </a:xfrm>
          <a:prstGeom xmlns:a="http://schemas.openxmlformats.org/drawingml/2006/main" prst="roundRect">
            <a:avLst>
              <a:gd name="adj" fmla="val 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804C351-4543-4F13-8A1B-9F357C473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266950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Consent can drift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8903AB5-309C-4FE9-89C9-009517048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609850"/>
            <a:ext cx="285750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A customer can revoke, narrow, or revise consent after work starts, while the task keeps moving.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9FE09D2-DC18-4655-A76F-D460C74E2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095500"/>
            <a:ext cx="3238500" cy="1619250"/>
          </a:xfrm>
          <a:prstGeom xmlns:a="http://schemas.openxmlformats.org/drawingml/2006/main" prst="roundRect">
            <a:avLst>
              <a:gd name="adj" fmla="val 35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A84D7F-BE42-4DE6-9EA9-F57A89027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2266950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Evidence can disappear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0EE00B-34E6-4480-BD17-A0A3C31BD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2609850"/>
            <a:ext cx="285750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Approvals, policy requirements, and source documents may not travel with the final decision.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FBE3DC-6A17-447E-97A2-E64A08855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495800"/>
            <a:ext cx="10382250" cy="838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01820"/>
                </a:solidFill>
              </a:defRPr>
            </a:pPr>
            <a:r>
              <a:rPr sz="1875" b="0">
                <a:solidFill>
                  <a:srgbClr val="101820"/>
                </a:solidFill>
              </a:rPr>
              <a:t>Quadro makes the handoff itself visible: every agent receives the same review state, and every final decision carries the consent, evidence, policy, and human signoff gate.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0A46607-D1C1-44D2-AA55-950C85532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Quadro CSI / Renaissance Field Lite</a:t>
            </a:r>
          </a:p>
        </p:txBody>
      </p:sp>
    </p:spTree>
    <p:extLst>
      <p:ext uri="{BB962C8B-B14F-4D97-AF65-F5344CB8AC3E}">
        <p14:creationId xmlns:p14="http://schemas.microsoft.com/office/powerpoint/2010/main" val="109576398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CCC580-87BE-4FC9-AA03-AA805466A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4EC219C-B842-410D-8210-617FC0B00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71FC801-4BAB-4DB4-9E75-0D1BF330A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04DB41-41C5-49BB-8E89-9FA307404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Solution: Input Cohesion + Four Agents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C936AF-2106-496C-A84E-2B0E3A0A1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1E6D231-3135-49BD-950E-53621941C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90750"/>
            <a:ext cx="2095500" cy="1809750"/>
          </a:xfrm>
          <a:prstGeom xmlns:a="http://schemas.openxmlformats.org/drawingml/2006/main" prst="roundRect">
            <a:avLst>
              <a:gd name="adj" fmla="val 3158"/>
            </a:avLst>
          </a:prstGeom>
          <a:solidFill xmlns:a="http://schemas.openxmlformats.org/drawingml/2006/main">
            <a:srgbClr val="FFF8E6"/>
          </a:solidFill>
          <a:ln xmlns:a="http://schemas.openxmlformats.org/drawingml/2006/main" w="9525">
            <a:solidFill>
              <a:srgbClr val="D8A82E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CF3D77-AAA8-406D-9319-B147FCD23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62200"/>
            <a:ext cx="171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Input Cohesion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9CA7C6C-7249-4324-A477-40F888056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05100"/>
            <a:ext cx="17145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63646"/>
                </a:solidFill>
              </a:defRPr>
            </a:pPr>
            <a:r>
              <a:rPr sz="1125" b="0">
                <a:solidFill>
                  <a:srgbClr val="263646"/>
                </a:solidFill>
              </a:rPr>
              <a:t>Stabilizes request, source scope, consent signals, correction markers, and next gate.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83F33CD-2E87-4BE0-A38D-502A08876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895600"/>
            <a:ext cx="4191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536B"/>
                </a:solidFill>
              </a:defRPr>
            </a:pPr>
            <a:r>
              <a:rPr sz="1800" b="1">
                <a:solidFill>
                  <a:srgbClr val="0B536B"/>
                </a:solidFill>
              </a:rPr>
              <a:t>-&gt;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FE154D-1331-41A5-B902-88DBB829D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2190750"/>
            <a:ext cx="2095500" cy="1809750"/>
          </a:xfrm>
          <a:prstGeom xmlns:a="http://schemas.openxmlformats.org/drawingml/2006/main" prst="roundRect">
            <a:avLst>
              <a:gd name="adj" fmla="val 315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6D7A810-22A5-4BE5-AF86-344B90384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362200"/>
            <a:ext cx="171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Customer Intake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65D3E2-24D8-4268-A51A-E7B3B1A1F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2705100"/>
            <a:ext cx="17145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63646"/>
                </a:solidFill>
              </a:defRPr>
            </a:pPr>
            <a:r>
              <a:rPr sz="1125" b="0">
                <a:solidFill>
                  <a:srgbClr val="263646"/>
                </a:solidFill>
              </a:rPr>
              <a:t>Frames action, requester, customer owner, and consent scope.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0AF211-EEE1-4754-B740-0284D5359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1100" y="2895600"/>
            <a:ext cx="4191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536B"/>
                </a:solidFill>
              </a:defRPr>
            </a:pPr>
            <a:r>
              <a:rPr sz="1800" b="1">
                <a:solidFill>
                  <a:srgbClr val="0B536B"/>
                </a:solidFill>
              </a:rPr>
              <a:t>-&gt;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946B60E-210B-4BD6-8FC1-FB6AEA442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190750"/>
            <a:ext cx="2095500" cy="1809750"/>
          </a:xfrm>
          <a:prstGeom xmlns:a="http://schemas.openxmlformats.org/drawingml/2006/main" prst="roundRect">
            <a:avLst>
              <a:gd name="adj" fmla="val 315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C25CB4-1271-443B-8524-5383C2268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362200"/>
            <a:ext cx="171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Evidence Spine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1DA9A03-32E4-4150-A972-23E21773D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53050" y="2705100"/>
            <a:ext cx="17145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63646"/>
                </a:solidFill>
              </a:defRPr>
            </a:pPr>
            <a:r>
              <a:rPr sz="1125" b="0">
                <a:solidFill>
                  <a:srgbClr val="263646"/>
                </a:solidFill>
              </a:rPr>
              <a:t>Retrieves source-backed support and missing evidence.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30C3940-1A85-4259-A39F-AD380628B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96150" y="2895600"/>
            <a:ext cx="4191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536B"/>
                </a:solidFill>
              </a:defRPr>
            </a:pPr>
            <a:r>
              <a:rPr sz="1800" b="1">
                <a:solidFill>
                  <a:srgbClr val="0B536B"/>
                </a:solidFill>
              </a:rPr>
              <a:t>-&gt;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3A526DC-A610-4DE7-9F97-CCDFE6285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2190750"/>
            <a:ext cx="2095500" cy="1809750"/>
          </a:xfrm>
          <a:prstGeom xmlns:a="http://schemas.openxmlformats.org/drawingml/2006/main" prst="roundRect">
            <a:avLst>
              <a:gd name="adj" fmla="val 315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0FDFCA7-A65C-4BF1-A028-3A5458550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362200"/>
            <a:ext cx="171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Policy / Risk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E7A30B5-D842-4EDC-A142-103F22DDB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705100"/>
            <a:ext cx="17145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63646"/>
                </a:solidFill>
              </a:defRPr>
            </a:pPr>
            <a:r>
              <a:rPr sz="1125" b="0">
                <a:solidFill>
                  <a:srgbClr val="263646"/>
                </a:solidFill>
              </a:rPr>
              <a:t>Checks blockers, approvals, escalation, and risk.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7DF9C92-7D4C-4457-98E7-FD1D677A4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2895600"/>
            <a:ext cx="4191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536B"/>
                </a:solidFill>
              </a:defRPr>
            </a:pPr>
            <a:r>
              <a:rPr sz="1800" b="1">
                <a:solidFill>
                  <a:srgbClr val="0B536B"/>
                </a:solidFill>
              </a:rPr>
              <a:t>-&gt;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A7273B6-2147-461B-A96B-8C3540F44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72650" y="2190750"/>
            <a:ext cx="2095500" cy="1809750"/>
          </a:xfrm>
          <a:prstGeom xmlns:a="http://schemas.openxmlformats.org/drawingml/2006/main" prst="roundRect">
            <a:avLst>
              <a:gd name="adj" fmla="val 315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A4000AD-2C14-4593-86BE-3CBF445A4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2362200"/>
            <a:ext cx="171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Decision Packet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5C7B516-1916-4EBF-9D02-130B68ED0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63150" y="2705100"/>
            <a:ext cx="1714500" cy="1162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63646"/>
                </a:solidFill>
              </a:defRPr>
            </a:pPr>
            <a:r>
              <a:rPr sz="1125" b="0">
                <a:solidFill>
                  <a:srgbClr val="263646"/>
                </a:solidFill>
              </a:rPr>
              <a:t>Returns approve, say no, or need more information.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6A6A1B4-EC38-4BC0-B285-3434B0E09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724400"/>
            <a:ext cx="102870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243342"/>
                </a:solidFill>
              </a:defRPr>
            </a:pPr>
            <a:r>
              <a:rPr sz="1800" b="0">
                <a:solidFill>
                  <a:srgbClr val="243342"/>
                </a:solidFill>
              </a:rPr>
              <a:t>Band is the shared collaboration room. Quadro does not use Band as a final notification wrapper; role handoffs and state events are part of the workflow.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FD8AAA1-B703-4202-9E3D-604DA7C08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Quadro CSI / Renaissance Field Lite</a:t>
            </a:r>
          </a:p>
        </p:txBody>
      </p:sp>
    </p:spTree>
    <p:extLst>
      <p:ext uri="{BB962C8B-B14F-4D97-AF65-F5344CB8AC3E}">
        <p14:creationId xmlns:p14="http://schemas.microsoft.com/office/powerpoint/2010/main" val="79323503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66EF531-ECB9-4CA0-8634-092BDA474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10D6A7-8366-47F0-B69B-D8929BB0C3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26C6FE-DFCF-4543-9B2E-F001ED7FC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EC2294-BC80-4F30-A1F3-7ABEE7E29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Band-Centered Collaboration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B7DD348-EF7E-4F33-8F28-18B8C3080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24927EE-3607-4AFE-A6A9-FB8DD074A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095500"/>
            <a:ext cx="3619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01820"/>
                </a:solidFill>
              </a:defRPr>
            </a:pPr>
            <a:r>
              <a:rPr sz="1800" b="1">
                <a:solidFill>
                  <a:srgbClr val="101820"/>
                </a:solidFill>
              </a:rPr>
              <a:t>Live Band agents created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1280A4-D1E4-46F0-991B-B28074489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647950"/>
            <a:ext cx="4286250" cy="5715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8530810-8467-4750-8ED5-322F07372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819400"/>
            <a:ext cx="3905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Quadro Customer Intake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F14E744-9D12-4277-B84B-1642A99C6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62300"/>
            <a:ext cx="3905250" cy="-76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63646"/>
                </a:solidFill>
              </a:defRPr>
            </a:pPr>
            <a:r>
              <a:rPr sz="1050" b="0">
                <a:solidFill>
                  <a:srgbClr val="263646"/>
                </a:solidFill>
              </a:rPr>
              <a:t>QCI remote agent identity; participates in the shared review handoff.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767CB4F-072A-4506-9DA2-E0BC1D9EF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390900"/>
            <a:ext cx="4286250" cy="5715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23944A-ACEE-4543-9D29-C08032061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562350"/>
            <a:ext cx="3905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Quadro Evidence Spine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A44969B-7D1C-4E9C-A493-3FBB82755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905250"/>
            <a:ext cx="3905250" cy="-76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63646"/>
                </a:solidFill>
              </a:defRPr>
            </a:pPr>
            <a:r>
              <a:rPr sz="1050" b="0">
                <a:solidFill>
                  <a:srgbClr val="263646"/>
                </a:solidFill>
              </a:rPr>
              <a:t>QES remote agent identity; participates in the shared review handoff.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A78B726-F972-4047-B9C0-00C959E87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133850"/>
            <a:ext cx="4286250" cy="5715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9B5883D-18FA-46A2-B0FF-7CA0D9C4E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305300"/>
            <a:ext cx="3905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Quadro Policy Risk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763C5AB-66C7-4A3C-BC06-A744CDB19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648200"/>
            <a:ext cx="3905250" cy="-76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63646"/>
                </a:solidFill>
              </a:defRPr>
            </a:pPr>
            <a:r>
              <a:rPr sz="1050" b="0">
                <a:solidFill>
                  <a:srgbClr val="263646"/>
                </a:solidFill>
              </a:rPr>
              <a:t>QPR remote agent identity; participates in the shared review handoff.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B93B045-4C09-4134-9126-3206AE394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876800"/>
            <a:ext cx="4286250" cy="5715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61DE203-7900-41DC-A37A-490D4A7A6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48250"/>
            <a:ext cx="3905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Quadro Decision Packet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D280ED-F3D5-48B1-87FA-C83C2677B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391150"/>
            <a:ext cx="3905250" cy="-76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63646"/>
                </a:solidFill>
              </a:defRPr>
            </a:pPr>
            <a:r>
              <a:rPr sz="1050" b="0">
                <a:solidFill>
                  <a:srgbClr val="263646"/>
                </a:solidFill>
              </a:rPr>
              <a:t>QDP remote agent identity; participates in the shared review handoff.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6B1810E-B9F3-471C-9C2E-9D8477D5CF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66950"/>
            <a:ext cx="4762500" cy="1428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9A2B78E-9A95-42C7-953C-02ADBE9C6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438400"/>
            <a:ext cx="438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Verified live room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D56ACF-C5B7-47A1-9F8A-69DEBF9E1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781300"/>
            <a:ext cx="4381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Band chat d526bd08-bef8-44dc-bbf8-e216e4d2c57f posted four Quadro handoff events for intake, evidence, policy, and decision.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FED6767-BC0C-4E71-B519-0805BE255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095750"/>
            <a:ext cx="4762500" cy="1428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18BDD1-00CD-4701-8E11-CE8C26B97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267200"/>
            <a:ext cx="438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Why judges should care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C45A82A-F664-476A-A159-4713DC326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610100"/>
            <a:ext cx="4381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Band is where agents exchange structured state. The demo shows collaboration, delegation, and final state instead of a single-agent chatbot.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77D038F-DAAE-4D63-93F9-BD551040E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Quadro CSI / Renaissance Field Lite</a:t>
            </a:r>
          </a:p>
        </p:txBody>
      </p:sp>
    </p:spTree>
    <p:extLst>
      <p:ext uri="{BB962C8B-B14F-4D97-AF65-F5344CB8AC3E}">
        <p14:creationId xmlns:p14="http://schemas.microsoft.com/office/powerpoint/2010/main" val="63927591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DB31972-F6C0-4A66-8861-F64308559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E63D8CD-B967-4F40-9CC4-AF1CBBEF3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FD375D5-F928-41FE-B9CD-FC60673ED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CF0C94E-AAF7-44B8-8D38-50EE48802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Demo Proof: Revoked Consent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E6F030C-5589-4C85-A059-9B6C09B5C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A6B336-D6AA-41E9-B5B2-06B8A1158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76450"/>
            <a:ext cx="3143250" cy="104775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B3AAC4-5269-4D5D-A656-B2DB9CE42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276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Case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77E7858-9E46-4DFB-8633-B35B4BF9E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590800"/>
            <a:ext cx="27622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Customer export request where authorization was withdrawn after the request entered review.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EF9817A-B691-4452-AB89-C8B6231543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71850"/>
            <a:ext cx="3143250" cy="1619250"/>
          </a:xfrm>
          <a:prstGeom xmlns:a="http://schemas.openxmlformats.org/drawingml/2006/main" prst="roundRect">
            <a:avLst>
              <a:gd name="adj" fmla="val 3529"/>
            </a:avLst>
          </a:prstGeom>
          <a:solidFill xmlns:a="http://schemas.openxmlformats.org/drawingml/2006/main">
            <a:srgbClr val="FFF0F0"/>
          </a:solidFill>
          <a:ln xmlns:a="http://schemas.openxmlformats.org/drawingml/2006/main" w="9525">
            <a:solidFill>
              <a:srgbClr val="C3434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AD692FB-2BB6-4F00-8302-73CD0C8F9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43300"/>
            <a:ext cx="276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C34343"/>
                </a:solidFill>
              </a:defRPr>
            </a:pPr>
            <a:r>
              <a:rPr sz="1275" b="1">
                <a:solidFill>
                  <a:srgbClr val="C34343"/>
                </a:solidFill>
              </a:rPr>
              <a:t>Quadro result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C5B4D3-B26E-4B76-A34D-85C6F89AF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86200"/>
            <a:ext cx="2762250" cy="971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Outcome: SAY_NO</a:t>
            </a:r>
          </a:p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Gate: consent revoked</a:t>
            </a:r>
          </a:p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Next step: collect new written authorization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F616E9E-DD5A-4E18-BE21-4E4AB93F1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038350"/>
            <a:ext cx="5905500" cy="590550"/>
          </a:xfrm>
          <a:prstGeom xmlns:a="http://schemas.openxmlformats.org/drawingml/2006/main" prst="roundRect">
            <a:avLst>
              <a:gd name="adj" fmla="val 9677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74E59D6-1E7A-4AFC-8D35-F63F29892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209800"/>
            <a:ext cx="552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Band publish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A5AB24-1AE0-46A4-84A4-2FAF1F9C9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552700"/>
            <a:ext cx="5524500" cy="-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True / 4 events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8A342B-515B-4C28-BB34-269172E44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819400"/>
            <a:ext cx="5905500" cy="590550"/>
          </a:xfrm>
          <a:prstGeom xmlns:a="http://schemas.openxmlformats.org/drawingml/2006/main" prst="roundRect">
            <a:avLst>
              <a:gd name="adj" fmla="val 96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4B29D71-4805-4616-A286-A3AFBAB4A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990850"/>
            <a:ext cx="552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Featherless verifier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0E256AF-FEDF-4640-8C3C-65738A304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333750"/>
            <a:ext cx="5524500" cy="-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True / Qwen2.5-7B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04ABF12-9ACB-4F5C-BB23-3DC3B727A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600450"/>
            <a:ext cx="5905500" cy="590550"/>
          </a:xfrm>
          <a:prstGeom xmlns:a="http://schemas.openxmlformats.org/drawingml/2006/main" prst="roundRect">
            <a:avLst>
              <a:gd name="adj" fmla="val 9677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E275B6F-DE34-44F2-9D7D-16E08E5C2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771900"/>
            <a:ext cx="552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AI/ML API verifier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589DC0A-B9AF-40B3-A096-7F5F97BC3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114800"/>
            <a:ext cx="5524500" cy="-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True / gpt-4o-mini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6C33E22-FD79-401F-BB12-DA9D5D52B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4381500"/>
            <a:ext cx="5905500" cy="590550"/>
          </a:xfrm>
          <a:prstGeom xmlns:a="http://schemas.openxmlformats.org/drawingml/2006/main" prst="roundRect">
            <a:avLst>
              <a:gd name="adj" fmla="val 96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6480AEF-48AA-4BFF-BEA8-E860E9E43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552950"/>
            <a:ext cx="552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Partner errors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82DCD20-43E5-4B2D-95EE-0DFF5DE32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895850"/>
            <a:ext cx="5524500" cy="-57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263646"/>
                </a:solidFill>
              </a:defRPr>
            </a:pPr>
            <a:r>
              <a:rPr sz="1350" b="0">
                <a:solidFill>
                  <a:srgbClr val="263646"/>
                </a:solidFill>
              </a:rPr>
              <a:t>{}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8F057D5-B0B4-4B9A-8CC6-86E66A87B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5429250"/>
            <a:ext cx="6191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01820"/>
                </a:solidFill>
              </a:defRPr>
            </a:pPr>
            <a:r>
              <a:rPr sz="1575" b="0">
                <a:solidFill>
                  <a:srgbClr val="101820"/>
                </a:solidFill>
              </a:rPr>
              <a:t>Partner models verify and explain the saved packet after Quadro computes the deterministic decision. They do not override the consent gate.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54B6231-AF36-4DAC-8C46-D3220B50E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Proof artifact: submission_demo_20260616T051948Z.json</a:t>
            </a:r>
          </a:p>
        </p:txBody>
      </p:sp>
    </p:spTree>
    <p:extLst>
      <p:ext uri="{BB962C8B-B14F-4D97-AF65-F5344CB8AC3E}">
        <p14:creationId xmlns:p14="http://schemas.microsoft.com/office/powerpoint/2010/main" val="45333994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14619F7-C91B-43E8-A313-FCD785CEE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9C2DEF0-2CCF-4CDF-99D2-A5B9A5F52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FF899D4-1B1F-448C-BE0E-20B963D63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6010621-9B9F-4CA3-9435-66A76DADF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Testing Story: No Single Happy Path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CB5562-D60B-4C3E-BDC9-A6059A785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BD4B14D-C097-41BD-B0A0-3C800194D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4953000" cy="1428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1B7F63-5DD4-421C-8E06-A2140518B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66950"/>
            <a:ext cx="4572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Nine public-safe packs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C77030-E6B4-4CC7-8426-424F7BFCF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09850"/>
            <a:ext cx="4572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Refund, revoked consent, missing approval, insurance, banking, legal authority, government procurement, cybersecurity, and consent reroute.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8E12E71-EED3-422B-BC4C-BCF96D457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095500"/>
            <a:ext cx="2381250" cy="1428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EFAF3"/>
          </a:solidFill>
          <a:ln xmlns:a="http://schemas.openxmlformats.org/drawingml/2006/main" w="9525">
            <a:solidFill>
              <a:srgbClr val="80CFA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AE3F202-7C02-4154-8F5E-7BEEC6CBD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266950"/>
            <a:ext cx="2000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F8C61"/>
                </a:solidFill>
              </a:defRPr>
            </a:pPr>
            <a:r>
              <a:rPr sz="1275" b="1">
                <a:solidFill>
                  <a:srgbClr val="0F8C61"/>
                </a:solidFill>
              </a:rPr>
              <a:t>Acceptance result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0C167C9-14EC-4C60-8FE2-39085E9F5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609850"/>
            <a:ext cx="20002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263646"/>
                </a:solidFill>
              </a:defRPr>
            </a:pPr>
            <a:r>
              <a:rPr sz="1650" b="0">
                <a:solidFill>
                  <a:srgbClr val="263646"/>
                </a:solidFill>
              </a:rPr>
              <a:t>Baseline: 9/9</a:t>
            </a:r>
          </a:p>
          <a:p xmlns:a="http://schemas.openxmlformats.org/drawingml/2006/main">
            <a:pPr algn="l">
              <a:defRPr sz="1650" b="0">
                <a:solidFill>
                  <a:srgbClr val="263646"/>
                </a:solidFill>
              </a:defRPr>
            </a:pPr>
            <a:r>
              <a:rPr sz="1650" b="0">
                <a:solidFill>
                  <a:srgbClr val="263646"/>
                </a:solidFill>
              </a:rPr>
              <a:t>Stabilized: 9/9</a:t>
            </a:r>
          </a:p>
          <a:p xmlns:a="http://schemas.openxmlformats.org/drawingml/2006/main">
            <a:pPr algn="l">
              <a:defRPr sz="1650" b="0">
                <a:solidFill>
                  <a:srgbClr val="263646"/>
                </a:solidFill>
              </a:defRPr>
            </a:pPr>
            <a:r>
              <a:rPr sz="1650" b="0">
                <a:solidFill>
                  <a:srgbClr val="263646"/>
                </a:solidFill>
              </a:rPr>
              <a:t>Decision drift: 0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503015-95A3-4E97-8240-3BCED13A5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095500"/>
            <a:ext cx="2381250" cy="1428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8E6"/>
          </a:solidFill>
          <a:ln xmlns:a="http://schemas.openxmlformats.org/drawingml/2006/main" w="9525">
            <a:solidFill>
              <a:srgbClr val="D8A82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6C2C403-BFC6-4745-809E-ED2FC7FFA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2266950"/>
            <a:ext cx="2000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Input cohesion lift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544D525-235C-4669-BE22-B58D899B4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2609850"/>
            <a:ext cx="20002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263646"/>
                </a:solidFill>
              </a:defRPr>
            </a:pPr>
            <a:r>
              <a:rPr sz="1500" b="0">
                <a:solidFill>
                  <a:srgbClr val="263646"/>
                </a:solidFill>
              </a:rPr>
              <a:t>Stabilization packets added: 9</a:t>
            </a:r>
          </a:p>
          <a:p xmlns:a="http://schemas.openxmlformats.org/drawingml/2006/main">
            <a:pPr algn="l">
              <a:defRPr sz="1500" b="0">
                <a:solidFill>
                  <a:srgbClr val="263646"/>
                </a:solidFill>
              </a:defRPr>
            </a:pPr>
            <a:r>
              <a:rPr sz="1500" b="0">
                <a:solidFill>
                  <a:srgbClr val="263646"/>
                </a:solidFill>
              </a:rPr>
              <a:t>Total evidence item lift: 25</a:t>
            </a:r>
          </a:p>
          <a:p xmlns:a="http://schemas.openxmlformats.org/drawingml/2006/main">
            <a:pPr algn="l">
              <a:defRPr sz="1500" b="0">
                <a:solidFill>
                  <a:srgbClr val="263646"/>
                </a:solidFill>
              </a:defRPr>
            </a:pPr>
            <a:r>
              <a:rPr sz="1500" b="0">
                <a:solidFill>
                  <a:srgbClr val="263646"/>
                </a:solidFill>
              </a:rPr>
              <a:t>Average lift: 2.78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67058A-8ED7-4BB2-A92B-4B3BB9C9E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419600"/>
            <a:ext cx="99060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223240"/>
                </a:solidFill>
              </a:defRPr>
            </a:pPr>
            <a:r>
              <a:rPr sz="1875" b="0">
                <a:solidFill>
                  <a:srgbClr val="223240"/>
                </a:solidFill>
              </a:rPr>
              <a:t>The result is conservative: input cohesion did not change correct decisions. It improved source coverage, review observability, and state control.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173105-0C21-4DBD-9CBE-A37DDCDA1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Quadro CSI / Renaissance Field Lite</a:t>
            </a:r>
          </a:p>
        </p:txBody>
      </p:sp>
    </p:spTree>
    <p:extLst>
      <p:ext uri="{BB962C8B-B14F-4D97-AF65-F5344CB8AC3E}">
        <p14:creationId xmlns:p14="http://schemas.microsoft.com/office/powerpoint/2010/main" val="176228471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BF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D41BE86-9308-4FFF-B12E-0B579A5E9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018"/>
          </a:solidFill>
          <a:ln xmlns:a="http://schemas.openxmlformats.org/drawingml/2006/main" w="0">
            <a:solidFill>
              <a:srgbClr val="06101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DD07799-816B-4202-8A0C-9D1AE2303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90500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D8A82E"/>
                </a:solidFill>
              </a:defRPr>
            </a:pPr>
            <a:r>
              <a:rPr sz="1050" b="1">
                <a:solidFill>
                  <a:srgbClr val="D8A82E"/>
                </a:solidFill>
              </a:rPr>
              <a:t>RENAISSANCE FIELD LITE / BAND OF AGENTS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594432-B575-4E78-AA07-CC5A74FFF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90500"/>
            <a:ext cx="1809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FFFFF"/>
                </a:solidFill>
              </a:defRPr>
            </a:pPr>
            <a:r>
              <a:rPr sz="1200" b="1">
                <a:solidFill>
                  <a:srgbClr val="FFFFFF"/>
                </a:solidFill>
              </a:rPr>
              <a:t>QUADRO CSI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8596EF-ACFA-4F38-94AF-D0899A003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9906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01820"/>
                </a:solidFill>
              </a:defRPr>
            </a:pPr>
            <a:r>
              <a:rPr sz="2400" b="1">
                <a:solidFill>
                  <a:srgbClr val="101820"/>
                </a:solidFill>
              </a:rPr>
              <a:t>Submission Package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1A73EC-A87D-4C99-BBBF-72C2ABCC6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1695450"/>
            <a:ext cx="11277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C3DA"/>
          </a:solidFill>
          <a:ln xmlns:a="http://schemas.openxmlformats.org/drawingml/2006/main" w="0">
            <a:solidFill>
              <a:srgbClr val="4FC3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3060F6-F56E-4095-A0DB-7A47A7F37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95500"/>
            <a:ext cx="3333750" cy="1333500"/>
          </a:xfrm>
          <a:prstGeom xmlns:a="http://schemas.openxmlformats.org/drawingml/2006/main" prst="roundRect">
            <a:avLst>
              <a:gd name="adj" fmla="val 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ABF07FC-6682-405C-934D-A63ABA553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66950"/>
            <a:ext cx="2952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Public repo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53E13D9-F159-4EED-BF79-C7C280E06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09850"/>
            <a:ext cx="29527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README, app shell, agent/runtime code, tests, public docs, and evaluation sets.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D861E63-86BF-405A-92C1-A02EB76DE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095500"/>
            <a:ext cx="3333750" cy="1333500"/>
          </a:xfrm>
          <a:prstGeom xmlns:a="http://schemas.openxmlformats.org/drawingml/2006/main" prst="roundRect">
            <a:avLst>
              <a:gd name="adj" fmla="val 4286"/>
            </a:avLst>
          </a:prstGeom>
          <a:solidFill xmlns:a="http://schemas.openxmlformats.org/drawingml/2006/main">
            <a:srgbClr val="E8F6FB"/>
          </a:solidFill>
          <a:ln xmlns:a="http://schemas.openxmlformats.org/drawingml/2006/main" w="9525">
            <a:solidFill>
              <a:srgbClr val="4FC3D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1C61C5-1B1F-4F1E-84E9-A4BCB32A8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2266950"/>
            <a:ext cx="2952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Demo video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F9A3E77-FD81-47C1-AC12-7A07199DB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2609850"/>
            <a:ext cx="29527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FINALVOICEOVERFROMABLETONLEFTRANSCRIPT.mp4</a:t>
            </a:r>
          </a:p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3:15, H.264/AAC, 1280x720.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6A18D8-1025-441A-BDCB-A2CADCEFA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095500"/>
            <a:ext cx="3333750" cy="1333500"/>
          </a:xfrm>
          <a:prstGeom xmlns:a="http://schemas.openxmlformats.org/drawingml/2006/main" prst="roundRect">
            <a:avLst>
              <a:gd name="adj" fmla="val 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B7D9E5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2A7256F-E704-4CD0-B1E0-269B63419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266950"/>
            <a:ext cx="2952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01820"/>
                </a:solidFill>
              </a:defRPr>
            </a:pPr>
            <a:r>
              <a:rPr sz="1275" b="1">
                <a:solidFill>
                  <a:srgbClr val="101820"/>
                </a:solidFill>
              </a:rPr>
              <a:t>Slide deck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766920-CA9E-4328-9CBC-12A2F7B2A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609850"/>
            <a:ext cx="29527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63646"/>
                </a:solidFill>
              </a:defRPr>
            </a:pPr>
            <a:r>
              <a:rPr sz="1275" b="0">
                <a:solidFill>
                  <a:srgbClr val="263646"/>
                </a:solidFill>
              </a:rPr>
              <a:t>This editable PPTX summarizes problem, architecture, Band use, proof, tests, and business value.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AC14CD-2FE5-4A4D-A3D1-445CE00C2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67200"/>
            <a:ext cx="102870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101820"/>
                </a:solidFill>
              </a:defRPr>
            </a:pPr>
            <a:r>
              <a:rPr sz="1800" b="0">
                <a:solidFill>
                  <a:srgbClr val="101820"/>
                </a:solidFill>
              </a:rPr>
              <a:t>Submission target: lablab.ai Band of Agents team page -&gt; Submit Project. Fields: title, description, tags, cover image, video, slide deck, public GitHub repository, demo platform, and application URL.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789C59D-2A01-450B-8073-5960333B3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6534150"/>
            <a:ext cx="6858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D7882"/>
                </a:solidFill>
              </a:defRPr>
            </a:pPr>
            <a:r>
              <a:rPr sz="750" b="0">
                <a:solidFill>
                  <a:srgbClr val="6D7882"/>
                </a:solidFill>
              </a:rPr>
              <a:t>Human signoff remains the final enterprise gate.</a:t>
            </a:r>
          </a:p>
        </p:txBody>
      </p:sp>
    </p:spTree>
    <p:extLst>
      <p:ext uri="{BB962C8B-B14F-4D97-AF65-F5344CB8AC3E}">
        <p14:creationId xmlns:p14="http://schemas.microsoft.com/office/powerpoint/2010/main" val="93678196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2026-06-16T15:51:57.3790000Z</dcterms:created>
  <dcterms:modified xsi:type="dcterms:W3CDTF">2026-06-16T15:51:57.3790000Z</dcterms:modified>
</coreProperties>
</file>